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00" r:id="rId3"/>
    <p:sldId id="301" r:id="rId4"/>
    <p:sldId id="302" r:id="rId5"/>
    <p:sldId id="287" r:id="rId6"/>
    <p:sldId id="288" r:id="rId7"/>
    <p:sldId id="289" r:id="rId8"/>
    <p:sldId id="290" r:id="rId9"/>
    <p:sldId id="303" r:id="rId10"/>
    <p:sldId id="305" r:id="rId11"/>
    <p:sldId id="306" r:id="rId12"/>
    <p:sldId id="286" r:id="rId13"/>
    <p:sldId id="291" r:id="rId14"/>
    <p:sldId id="292" r:id="rId15"/>
    <p:sldId id="293" r:id="rId16"/>
    <p:sldId id="294" r:id="rId17"/>
    <p:sldId id="304" r:id="rId18"/>
    <p:sldId id="307" r:id="rId19"/>
    <p:sldId id="299" r:id="rId20"/>
    <p:sldId id="274" r:id="rId21"/>
    <p:sldId id="272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E5970C-4234-4322-8235-73A42A5FFFE0}" type="doc">
      <dgm:prSet loTypeId="urn:microsoft.com/office/officeart/2009/3/layout/StepUpProcess" loCatId="process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D8D7D165-45DE-422F-9ED4-C95231062EF1}">
      <dgm:prSet phldrT="[Текст]"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Ми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рахували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 Ми писали?</a:t>
          </a:r>
          <a:endParaRPr lang="ru-RU" dirty="0"/>
        </a:p>
      </dgm:t>
    </dgm:pt>
    <dgm:pt modelId="{87F400B0-8BC0-4BEC-9942-5720E442D043}" type="parTrans" cxnId="{278EFF80-61C8-4893-86E5-B0B820AEB3DE}">
      <dgm:prSet/>
      <dgm:spPr/>
      <dgm:t>
        <a:bodyPr/>
        <a:lstStyle/>
        <a:p>
          <a:endParaRPr lang="ru-RU"/>
        </a:p>
      </dgm:t>
    </dgm:pt>
    <dgm:pt modelId="{53C10C97-A1A2-4949-A980-6D1C357D5B0B}" type="sibTrans" cxnId="{278EFF80-61C8-4893-86E5-B0B820AEB3DE}">
      <dgm:prSet/>
      <dgm:spPr/>
      <dgm:t>
        <a:bodyPr/>
        <a:lstStyle/>
        <a:p>
          <a:endParaRPr lang="ru-RU"/>
        </a:p>
      </dgm:t>
    </dgm:pt>
    <dgm:pt modelId="{6AC08F15-F3DC-4B42-A585-3CD8A3FAC9A0}">
      <dgm:prSet/>
      <dgm:spPr/>
      <dgm:t>
        <a:bodyPr/>
        <a:lstStyle/>
        <a:p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З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якими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геометричними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фігурами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ознайомилися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4790101-C7B8-4B21-AC12-C50A6E900F51}" type="parTrans" cxnId="{3DE5718C-329E-4C0C-A002-C69A2D1C7859}">
      <dgm:prSet/>
      <dgm:spPr/>
      <dgm:t>
        <a:bodyPr/>
        <a:lstStyle/>
        <a:p>
          <a:endParaRPr lang="ru-RU"/>
        </a:p>
      </dgm:t>
    </dgm:pt>
    <dgm:pt modelId="{7AD00AAE-A679-486E-A165-68A18F362352}" type="sibTrans" cxnId="{3DE5718C-329E-4C0C-A002-C69A2D1C7859}">
      <dgm:prSet/>
      <dgm:spPr/>
      <dgm:t>
        <a:bodyPr/>
        <a:lstStyle/>
        <a:p>
          <a:endParaRPr lang="ru-RU"/>
        </a:p>
      </dgm:t>
    </dgm:pt>
    <dgm:pt modelId="{3A333DAA-93A0-4A78-8C88-AF46417DA393}">
      <dgm:prSet/>
      <dgm:spPr/>
      <dgm:t>
        <a:bodyPr/>
        <a:lstStyle/>
        <a:p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Які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цифри</a:t>
          </a:r>
          <a:r>
            <a: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повторили?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0A83C7B-703D-410C-B816-DBA369345918}" type="parTrans" cxnId="{7BB4E908-BF41-4082-A2F5-9A665F1F628B}">
      <dgm:prSet/>
      <dgm:spPr/>
      <dgm:t>
        <a:bodyPr/>
        <a:lstStyle/>
        <a:p>
          <a:endParaRPr lang="ru-RU"/>
        </a:p>
      </dgm:t>
    </dgm:pt>
    <dgm:pt modelId="{4EB2DF19-A68D-4CE8-9CE1-95D230FF7567}" type="sibTrans" cxnId="{7BB4E908-BF41-4082-A2F5-9A665F1F628B}">
      <dgm:prSet/>
      <dgm:spPr/>
      <dgm:t>
        <a:bodyPr/>
        <a:lstStyle/>
        <a:p>
          <a:endParaRPr lang="ru-RU"/>
        </a:p>
      </dgm:t>
    </dgm:pt>
    <dgm:pt modelId="{B3D0EE3F-AF08-419E-8B13-6AB9981F1566}" type="pres">
      <dgm:prSet presAssocID="{ADE5970C-4234-4322-8235-73A42A5FFFE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3508A97B-9514-4E70-B13F-9A34DF3B6B56}" type="pres">
      <dgm:prSet presAssocID="{D8D7D165-45DE-422F-9ED4-C95231062EF1}" presName="composite" presStyleCnt="0"/>
      <dgm:spPr/>
    </dgm:pt>
    <dgm:pt modelId="{5785BF8A-C148-496F-BC9F-E9C7E3B866D1}" type="pres">
      <dgm:prSet presAssocID="{D8D7D165-45DE-422F-9ED4-C95231062EF1}" presName="LShape" presStyleLbl="alignNode1" presStyleIdx="0" presStyleCnt="5"/>
      <dgm:spPr/>
    </dgm:pt>
    <dgm:pt modelId="{3E87AC83-7D30-43B8-B606-41B8076CFA68}" type="pres">
      <dgm:prSet presAssocID="{D8D7D165-45DE-422F-9ED4-C95231062EF1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DE2516-2DA6-48CD-8D94-09A1773D555C}" type="pres">
      <dgm:prSet presAssocID="{D8D7D165-45DE-422F-9ED4-C95231062EF1}" presName="Triangle" presStyleLbl="alignNode1" presStyleIdx="1" presStyleCnt="5"/>
      <dgm:spPr/>
    </dgm:pt>
    <dgm:pt modelId="{0A8E1FB0-AD18-464C-9036-08DCA7C16322}" type="pres">
      <dgm:prSet presAssocID="{53C10C97-A1A2-4949-A980-6D1C357D5B0B}" presName="sibTrans" presStyleCnt="0"/>
      <dgm:spPr/>
    </dgm:pt>
    <dgm:pt modelId="{63EBD097-642C-4E37-A614-233F57EDA30A}" type="pres">
      <dgm:prSet presAssocID="{53C10C97-A1A2-4949-A980-6D1C357D5B0B}" presName="space" presStyleCnt="0"/>
      <dgm:spPr/>
    </dgm:pt>
    <dgm:pt modelId="{0323BA99-7797-46CD-AF88-CBD8278E0C55}" type="pres">
      <dgm:prSet presAssocID="{6AC08F15-F3DC-4B42-A585-3CD8A3FAC9A0}" presName="composite" presStyleCnt="0"/>
      <dgm:spPr/>
    </dgm:pt>
    <dgm:pt modelId="{57E72DD4-5513-4644-B2BF-22A86F9055E4}" type="pres">
      <dgm:prSet presAssocID="{6AC08F15-F3DC-4B42-A585-3CD8A3FAC9A0}" presName="LShape" presStyleLbl="alignNode1" presStyleIdx="2" presStyleCnt="5"/>
      <dgm:spPr/>
    </dgm:pt>
    <dgm:pt modelId="{F1B80DA4-4613-4F29-A4A0-5C1EAED288FB}" type="pres">
      <dgm:prSet presAssocID="{6AC08F15-F3DC-4B42-A585-3CD8A3FAC9A0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84C52C-A1A5-4E4E-8C04-411F10F4E3CE}" type="pres">
      <dgm:prSet presAssocID="{6AC08F15-F3DC-4B42-A585-3CD8A3FAC9A0}" presName="Triangle" presStyleLbl="alignNode1" presStyleIdx="3" presStyleCnt="5"/>
      <dgm:spPr/>
    </dgm:pt>
    <dgm:pt modelId="{A88BB449-4088-4FC2-AAE7-4D4F31073130}" type="pres">
      <dgm:prSet presAssocID="{7AD00AAE-A679-486E-A165-68A18F362352}" presName="sibTrans" presStyleCnt="0"/>
      <dgm:spPr/>
    </dgm:pt>
    <dgm:pt modelId="{120A733F-1B8E-4FB6-AD8B-137939842BC9}" type="pres">
      <dgm:prSet presAssocID="{7AD00AAE-A679-486E-A165-68A18F362352}" presName="space" presStyleCnt="0"/>
      <dgm:spPr/>
    </dgm:pt>
    <dgm:pt modelId="{C7044709-D43C-4A75-BEA7-70BEEB716784}" type="pres">
      <dgm:prSet presAssocID="{3A333DAA-93A0-4A78-8C88-AF46417DA393}" presName="composite" presStyleCnt="0"/>
      <dgm:spPr/>
    </dgm:pt>
    <dgm:pt modelId="{2A09F720-B2BF-4D64-83FE-D53866EFA7BB}" type="pres">
      <dgm:prSet presAssocID="{3A333DAA-93A0-4A78-8C88-AF46417DA393}" presName="LShape" presStyleLbl="alignNode1" presStyleIdx="4" presStyleCnt="5"/>
      <dgm:spPr/>
    </dgm:pt>
    <dgm:pt modelId="{3BC7F39B-9F8C-4354-BFDC-01E7892855BE}" type="pres">
      <dgm:prSet presAssocID="{3A333DAA-93A0-4A78-8C88-AF46417DA39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1D598CC-7B5D-4F36-938E-DEE574826419}" type="presOf" srcId="{ADE5970C-4234-4322-8235-73A42A5FFFE0}" destId="{B3D0EE3F-AF08-419E-8B13-6AB9981F1566}" srcOrd="0" destOrd="0" presId="urn:microsoft.com/office/officeart/2009/3/layout/StepUpProcess"/>
    <dgm:cxn modelId="{3DE5718C-329E-4C0C-A002-C69A2D1C7859}" srcId="{ADE5970C-4234-4322-8235-73A42A5FFFE0}" destId="{6AC08F15-F3DC-4B42-A585-3CD8A3FAC9A0}" srcOrd="1" destOrd="0" parTransId="{54790101-C7B8-4B21-AC12-C50A6E900F51}" sibTransId="{7AD00AAE-A679-486E-A165-68A18F362352}"/>
    <dgm:cxn modelId="{9592AF4B-C2E3-4660-AD74-147182C28E0B}" type="presOf" srcId="{6AC08F15-F3DC-4B42-A585-3CD8A3FAC9A0}" destId="{F1B80DA4-4613-4F29-A4A0-5C1EAED288FB}" srcOrd="0" destOrd="0" presId="urn:microsoft.com/office/officeart/2009/3/layout/StepUpProcess"/>
    <dgm:cxn modelId="{278EFF80-61C8-4893-86E5-B0B820AEB3DE}" srcId="{ADE5970C-4234-4322-8235-73A42A5FFFE0}" destId="{D8D7D165-45DE-422F-9ED4-C95231062EF1}" srcOrd="0" destOrd="0" parTransId="{87F400B0-8BC0-4BEC-9942-5720E442D043}" sibTransId="{53C10C97-A1A2-4949-A980-6D1C357D5B0B}"/>
    <dgm:cxn modelId="{998B2A9F-92FF-4B25-A7F9-2A006DAFA286}" type="presOf" srcId="{3A333DAA-93A0-4A78-8C88-AF46417DA393}" destId="{3BC7F39B-9F8C-4354-BFDC-01E7892855BE}" srcOrd="0" destOrd="0" presId="urn:microsoft.com/office/officeart/2009/3/layout/StepUpProcess"/>
    <dgm:cxn modelId="{7BB4E908-BF41-4082-A2F5-9A665F1F628B}" srcId="{ADE5970C-4234-4322-8235-73A42A5FFFE0}" destId="{3A333DAA-93A0-4A78-8C88-AF46417DA393}" srcOrd="2" destOrd="0" parTransId="{A0A83C7B-703D-410C-B816-DBA369345918}" sibTransId="{4EB2DF19-A68D-4CE8-9CE1-95D230FF7567}"/>
    <dgm:cxn modelId="{E2E9D9BC-7205-4C25-A290-6AAA4336E29B}" type="presOf" srcId="{D8D7D165-45DE-422F-9ED4-C95231062EF1}" destId="{3E87AC83-7D30-43B8-B606-41B8076CFA68}" srcOrd="0" destOrd="0" presId="urn:microsoft.com/office/officeart/2009/3/layout/StepUpProcess"/>
    <dgm:cxn modelId="{CD7AAC10-4579-4422-8593-6CF2EB021FFC}" type="presParOf" srcId="{B3D0EE3F-AF08-419E-8B13-6AB9981F1566}" destId="{3508A97B-9514-4E70-B13F-9A34DF3B6B56}" srcOrd="0" destOrd="0" presId="urn:microsoft.com/office/officeart/2009/3/layout/StepUpProcess"/>
    <dgm:cxn modelId="{7A34B070-5EB3-4A04-B94E-3F0B302D94C6}" type="presParOf" srcId="{3508A97B-9514-4E70-B13F-9A34DF3B6B56}" destId="{5785BF8A-C148-496F-BC9F-E9C7E3B866D1}" srcOrd="0" destOrd="0" presId="urn:microsoft.com/office/officeart/2009/3/layout/StepUpProcess"/>
    <dgm:cxn modelId="{65D11E89-D459-4332-BA59-952D822B5252}" type="presParOf" srcId="{3508A97B-9514-4E70-B13F-9A34DF3B6B56}" destId="{3E87AC83-7D30-43B8-B606-41B8076CFA68}" srcOrd="1" destOrd="0" presId="urn:microsoft.com/office/officeart/2009/3/layout/StepUpProcess"/>
    <dgm:cxn modelId="{49498B91-443D-402D-9370-44755641EFB2}" type="presParOf" srcId="{3508A97B-9514-4E70-B13F-9A34DF3B6B56}" destId="{F9DE2516-2DA6-48CD-8D94-09A1773D555C}" srcOrd="2" destOrd="0" presId="urn:microsoft.com/office/officeart/2009/3/layout/StepUpProcess"/>
    <dgm:cxn modelId="{AE350511-EC98-413E-AA4F-3200DCB5C397}" type="presParOf" srcId="{B3D0EE3F-AF08-419E-8B13-6AB9981F1566}" destId="{0A8E1FB0-AD18-464C-9036-08DCA7C16322}" srcOrd="1" destOrd="0" presId="urn:microsoft.com/office/officeart/2009/3/layout/StepUpProcess"/>
    <dgm:cxn modelId="{CA8B2ACE-163F-4A8E-861C-3605AC085F8B}" type="presParOf" srcId="{0A8E1FB0-AD18-464C-9036-08DCA7C16322}" destId="{63EBD097-642C-4E37-A614-233F57EDA30A}" srcOrd="0" destOrd="0" presId="urn:microsoft.com/office/officeart/2009/3/layout/StepUpProcess"/>
    <dgm:cxn modelId="{27CF774C-937B-40CE-9454-77D7A4546E09}" type="presParOf" srcId="{B3D0EE3F-AF08-419E-8B13-6AB9981F1566}" destId="{0323BA99-7797-46CD-AF88-CBD8278E0C55}" srcOrd="2" destOrd="0" presId="urn:microsoft.com/office/officeart/2009/3/layout/StepUpProcess"/>
    <dgm:cxn modelId="{FB0A515E-45CD-4B74-8D86-747E6B9EE183}" type="presParOf" srcId="{0323BA99-7797-46CD-AF88-CBD8278E0C55}" destId="{57E72DD4-5513-4644-B2BF-22A86F9055E4}" srcOrd="0" destOrd="0" presId="urn:microsoft.com/office/officeart/2009/3/layout/StepUpProcess"/>
    <dgm:cxn modelId="{20D9CAF5-C28F-4017-B8F5-E1552FA18728}" type="presParOf" srcId="{0323BA99-7797-46CD-AF88-CBD8278E0C55}" destId="{F1B80DA4-4613-4F29-A4A0-5C1EAED288FB}" srcOrd="1" destOrd="0" presId="urn:microsoft.com/office/officeart/2009/3/layout/StepUpProcess"/>
    <dgm:cxn modelId="{81CF61EF-B1B6-4CA7-B091-199BA556BFC3}" type="presParOf" srcId="{0323BA99-7797-46CD-AF88-CBD8278E0C55}" destId="{5F84C52C-A1A5-4E4E-8C04-411F10F4E3CE}" srcOrd="2" destOrd="0" presId="urn:microsoft.com/office/officeart/2009/3/layout/StepUpProcess"/>
    <dgm:cxn modelId="{FC269ECB-0387-4E1F-A4AD-A9FB3E3A0C5F}" type="presParOf" srcId="{B3D0EE3F-AF08-419E-8B13-6AB9981F1566}" destId="{A88BB449-4088-4FC2-AAE7-4D4F31073130}" srcOrd="3" destOrd="0" presId="urn:microsoft.com/office/officeart/2009/3/layout/StepUpProcess"/>
    <dgm:cxn modelId="{5E4CAC72-1B84-4071-94CF-E6BDCE120B97}" type="presParOf" srcId="{A88BB449-4088-4FC2-AAE7-4D4F31073130}" destId="{120A733F-1B8E-4FB6-AD8B-137939842BC9}" srcOrd="0" destOrd="0" presId="urn:microsoft.com/office/officeart/2009/3/layout/StepUpProcess"/>
    <dgm:cxn modelId="{A9AECC9B-EE84-4FA6-815C-3842C4E769B6}" type="presParOf" srcId="{B3D0EE3F-AF08-419E-8B13-6AB9981F1566}" destId="{C7044709-D43C-4A75-BEA7-70BEEB716784}" srcOrd="4" destOrd="0" presId="urn:microsoft.com/office/officeart/2009/3/layout/StepUpProcess"/>
    <dgm:cxn modelId="{85F92F2E-3FF7-4ADD-ADC7-C8A7C2FE05E6}" type="presParOf" srcId="{C7044709-D43C-4A75-BEA7-70BEEB716784}" destId="{2A09F720-B2BF-4D64-83FE-D53866EFA7BB}" srcOrd="0" destOrd="0" presId="urn:microsoft.com/office/officeart/2009/3/layout/StepUpProcess"/>
    <dgm:cxn modelId="{A3357552-22A1-4DF3-8FCE-CA56A18F0944}" type="presParOf" srcId="{C7044709-D43C-4A75-BEA7-70BEEB716784}" destId="{3BC7F39B-9F8C-4354-BFDC-01E7892855B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5BF8A-C148-496F-BC9F-E9C7E3B866D1}">
      <dsp:nvSpPr>
        <dsp:cNvPr id="0" name=""/>
        <dsp:cNvSpPr/>
      </dsp:nvSpPr>
      <dsp:spPr>
        <a:xfrm rot="5400000">
          <a:off x="545880" y="1247538"/>
          <a:ext cx="1643348" cy="273449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shade val="80000"/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87AC83-7D30-43B8-B606-41B8076CFA68}">
      <dsp:nvSpPr>
        <dsp:cNvPr id="0" name=""/>
        <dsp:cNvSpPr/>
      </dsp:nvSpPr>
      <dsp:spPr>
        <a:xfrm>
          <a:off x="271564" y="2064563"/>
          <a:ext cx="2468717" cy="21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Ми </a:t>
          </a:r>
          <a:r>
            <a:rPr lang="ru-RU" sz="26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рахували</a:t>
          </a:r>
          <a:r>
            <a:rPr lang="ru-RU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 Ми писали?</a:t>
          </a:r>
          <a:endParaRPr lang="ru-RU" sz="2600" kern="1200" dirty="0"/>
        </a:p>
      </dsp:txBody>
      <dsp:txXfrm>
        <a:off x="271564" y="2064563"/>
        <a:ext cx="2468717" cy="2163976"/>
      </dsp:txXfrm>
    </dsp:sp>
    <dsp:sp modelId="{F9DE2516-2DA6-48CD-8D94-09A1773D555C}">
      <dsp:nvSpPr>
        <dsp:cNvPr id="0" name=""/>
        <dsp:cNvSpPr/>
      </dsp:nvSpPr>
      <dsp:spPr>
        <a:xfrm>
          <a:off x="2274486" y="1046222"/>
          <a:ext cx="465795" cy="46579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shade val="80000"/>
                <a:hueOff val="-7098"/>
                <a:satOff val="-3698"/>
                <a:lumOff val="7065"/>
                <a:alphaOff val="0"/>
                <a:tint val="30000"/>
                <a:satMod val="250000"/>
              </a:schemeClr>
            </a:gs>
            <a:gs pos="72000">
              <a:schemeClr val="accent1">
                <a:shade val="80000"/>
                <a:hueOff val="-7098"/>
                <a:satOff val="-3698"/>
                <a:lumOff val="7065"/>
                <a:alphaOff val="0"/>
                <a:tint val="75000"/>
                <a:satMod val="210000"/>
              </a:schemeClr>
            </a:gs>
            <a:gs pos="100000">
              <a:schemeClr val="accent1">
                <a:shade val="80000"/>
                <a:hueOff val="-7098"/>
                <a:satOff val="-3698"/>
                <a:lumOff val="7065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>
              <a:shade val="80000"/>
              <a:hueOff val="-7098"/>
              <a:satOff val="-3698"/>
              <a:lumOff val="7065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7E72DD4-5513-4644-B2BF-22A86F9055E4}">
      <dsp:nvSpPr>
        <dsp:cNvPr id="0" name=""/>
        <dsp:cNvSpPr/>
      </dsp:nvSpPr>
      <dsp:spPr>
        <a:xfrm rot="5400000">
          <a:off x="3568073" y="499694"/>
          <a:ext cx="1643348" cy="273449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shade val="80000"/>
                <a:hueOff val="-14195"/>
                <a:satOff val="-7397"/>
                <a:lumOff val="14131"/>
                <a:alphaOff val="0"/>
                <a:tint val="30000"/>
                <a:satMod val="250000"/>
              </a:schemeClr>
            </a:gs>
            <a:gs pos="72000">
              <a:schemeClr val="accent1">
                <a:shade val="80000"/>
                <a:hueOff val="-14195"/>
                <a:satOff val="-7397"/>
                <a:lumOff val="14131"/>
                <a:alphaOff val="0"/>
                <a:tint val="75000"/>
                <a:satMod val="210000"/>
              </a:schemeClr>
            </a:gs>
            <a:gs pos="100000">
              <a:schemeClr val="accent1">
                <a:shade val="80000"/>
                <a:hueOff val="-14195"/>
                <a:satOff val="-7397"/>
                <a:lumOff val="14131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>
              <a:shade val="80000"/>
              <a:hueOff val="-14195"/>
              <a:satOff val="-7397"/>
              <a:lumOff val="14131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1B80DA4-4613-4F29-A4A0-5C1EAED288FB}">
      <dsp:nvSpPr>
        <dsp:cNvPr id="0" name=""/>
        <dsp:cNvSpPr/>
      </dsp:nvSpPr>
      <dsp:spPr>
        <a:xfrm>
          <a:off x="3293757" y="1316719"/>
          <a:ext cx="2468717" cy="21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З </a:t>
          </a:r>
          <a:r>
            <a:rPr lang="ru-RU" sz="26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якими</a:t>
          </a:r>
          <a:r>
            <a:rPr lang="ru-RU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sz="26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геометричними</a:t>
          </a:r>
          <a:r>
            <a:rPr lang="ru-RU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sz="26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фігурами</a:t>
          </a:r>
          <a:r>
            <a:rPr lang="ru-RU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sz="26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ознайомилися</a:t>
          </a:r>
          <a:r>
            <a:rPr lang="ru-RU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?</a:t>
          </a:r>
          <a:endParaRPr lang="ru-RU" sz="2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293757" y="1316719"/>
        <a:ext cx="2468717" cy="2163976"/>
      </dsp:txXfrm>
    </dsp:sp>
    <dsp:sp modelId="{5F84C52C-A1A5-4E4E-8C04-411F10F4E3CE}">
      <dsp:nvSpPr>
        <dsp:cNvPr id="0" name=""/>
        <dsp:cNvSpPr/>
      </dsp:nvSpPr>
      <dsp:spPr>
        <a:xfrm>
          <a:off x="5296679" y="298377"/>
          <a:ext cx="465795" cy="46579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shade val="80000"/>
                <a:hueOff val="-21293"/>
                <a:satOff val="-11095"/>
                <a:lumOff val="21196"/>
                <a:alphaOff val="0"/>
                <a:tint val="30000"/>
                <a:satMod val="250000"/>
              </a:schemeClr>
            </a:gs>
            <a:gs pos="72000">
              <a:schemeClr val="accent1">
                <a:shade val="80000"/>
                <a:hueOff val="-21293"/>
                <a:satOff val="-11095"/>
                <a:lumOff val="21196"/>
                <a:alphaOff val="0"/>
                <a:tint val="75000"/>
                <a:satMod val="210000"/>
              </a:schemeClr>
            </a:gs>
            <a:gs pos="100000">
              <a:schemeClr val="accent1">
                <a:shade val="80000"/>
                <a:hueOff val="-21293"/>
                <a:satOff val="-11095"/>
                <a:lumOff val="21196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>
              <a:shade val="80000"/>
              <a:hueOff val="-21293"/>
              <a:satOff val="-11095"/>
              <a:lumOff val="21196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09F720-B2BF-4D64-83FE-D53866EFA7BB}">
      <dsp:nvSpPr>
        <dsp:cNvPr id="0" name=""/>
        <dsp:cNvSpPr/>
      </dsp:nvSpPr>
      <dsp:spPr>
        <a:xfrm rot="5400000">
          <a:off x="6590266" y="-248150"/>
          <a:ext cx="1643348" cy="273449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shade val="80000"/>
                <a:hueOff val="-28391"/>
                <a:satOff val="-14794"/>
                <a:lumOff val="28261"/>
                <a:alphaOff val="0"/>
                <a:tint val="30000"/>
                <a:satMod val="250000"/>
              </a:schemeClr>
            </a:gs>
            <a:gs pos="72000">
              <a:schemeClr val="accent1">
                <a:shade val="80000"/>
                <a:hueOff val="-28391"/>
                <a:satOff val="-14794"/>
                <a:lumOff val="28261"/>
                <a:alphaOff val="0"/>
                <a:tint val="75000"/>
                <a:satMod val="210000"/>
              </a:schemeClr>
            </a:gs>
            <a:gs pos="100000">
              <a:schemeClr val="accent1">
                <a:shade val="80000"/>
                <a:hueOff val="-28391"/>
                <a:satOff val="-14794"/>
                <a:lumOff val="28261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1">
              <a:shade val="80000"/>
              <a:hueOff val="-28391"/>
              <a:satOff val="-14794"/>
              <a:lumOff val="28261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C7F39B-9F8C-4354-BFDC-01E7892855BE}">
      <dsp:nvSpPr>
        <dsp:cNvPr id="0" name=""/>
        <dsp:cNvSpPr/>
      </dsp:nvSpPr>
      <dsp:spPr>
        <a:xfrm>
          <a:off x="6315950" y="568874"/>
          <a:ext cx="2468717" cy="216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Які</a:t>
          </a:r>
          <a:r>
            <a:rPr lang="ru-RU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ru-RU" sz="26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цифри</a:t>
          </a:r>
          <a:r>
            <a:rPr lang="ru-RU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повторили?</a:t>
          </a:r>
          <a:endParaRPr lang="ru-RU" sz="2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15950" y="568874"/>
        <a:ext cx="2468717" cy="2163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914E-1989-4A72-AA74-BAB35213DE78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3A6AA-7810-406F-B22B-96B2B99F2F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5414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mtClean="0"/>
              <a:t>Л.Г.Петерсон Математика 1 ч.1 с.3 урок2</a:t>
            </a:r>
          </a:p>
        </p:txBody>
      </p:sp>
      <p:sp>
        <p:nvSpPr>
          <p:cNvPr id="266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491516E-15EE-4F45-B102-9C7F8ACBAFDD}" type="slidenum">
              <a:rPr lang="ru-RU" altLang="ru-RU" smtClean="0"/>
              <a:pPr eaLnBrk="1" hangingPunct="1"/>
              <a:t>20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mtClean="0"/>
              <a:t>Соседи числа</a:t>
            </a:r>
          </a:p>
        </p:txBody>
      </p:sp>
      <p:sp>
        <p:nvSpPr>
          <p:cNvPr id="2560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3A95186-8783-4691-A666-60B4F0F0E2F8}" type="slidenum">
              <a:rPr lang="ru-RU" altLang="ru-RU" smtClean="0"/>
              <a:pPr eaLnBrk="1" hangingPunct="1"/>
              <a:t>21</a:t>
            </a:fld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5B621-8996-47C7-B54D-43E89338B46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3431921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pPr/>
              <a:t>14.09.2016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5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&#1060;&#1110;&#1079;&#1093;&#1074;&#1080;&#1083;&#1080;&#1085;&#1082;&#1083;&#1072;%20&#1052;&#1040;&#1064;&#1040;%20&#1058;&#1040;%20&#1042;&#1045;&#1044;&#1052;&#1030;&#1044;&#1068;.mp4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1143000"/>
          </a:xfrm>
        </p:spPr>
        <p:txBody>
          <a:bodyPr/>
          <a:lstStyle/>
          <a:p>
            <a:r>
              <a:rPr lang="uk-UA" dirty="0" err="1" smtClean="0">
                <a:hlinkClick r:id="rId2" action="ppaction://hlinkfile"/>
              </a:rPr>
              <a:t>Фізкультхвилинка</a:t>
            </a:r>
            <a:r>
              <a:rPr lang="uk-UA" dirty="0" smtClean="0">
                <a:hlinkClick r:id="rId2" action="ppaction://hlinkfile"/>
              </a:rPr>
              <a:t> </a:t>
            </a:r>
            <a:endParaRPr lang="ru-RU" dirty="0"/>
          </a:p>
        </p:txBody>
      </p:sp>
      <p:pic>
        <p:nvPicPr>
          <p:cNvPr id="39938" name="Picture 2" descr="Результат пошуку зображень за запитом &quot;маша и медведь картинка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2143116"/>
            <a:ext cx="3990975" cy="3990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</a:t>
            </a:r>
            <a:r>
              <a:rPr lang="ru-RU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ромінь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Кут. </a:t>
            </a:r>
            <a:r>
              <a:rPr lang="ru-RU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Розпізнавання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ліній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Написання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цифр</a:t>
            </a:r>
            <a:r>
              <a:rPr lang="ru-RU" sz="3200" dirty="0">
                <a:effectLst/>
              </a:rPr>
              <a:t/>
            </a:r>
            <a:br>
              <a:rPr lang="ru-RU" sz="3200" dirty="0">
                <a:effectLst/>
              </a:rPr>
            </a:br>
            <a:endParaRPr lang="ru-RU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80591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Це промені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25101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667" r="25333"/>
          <a:stretch/>
        </p:blipFill>
        <p:spPr bwMode="auto">
          <a:xfrm>
            <a:off x="6372200" y="3638466"/>
            <a:ext cx="2769890" cy="301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23528" y="354517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Що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робить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точка-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мандрівниця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утворилося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частин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прямої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утворилися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промені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16285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Промінь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118072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Промінь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частина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прямої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яка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 одного боку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обмежена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точкою. </a:t>
            </a:r>
          </a:p>
          <a:p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835696" y="3573016"/>
            <a:ext cx="4320480" cy="0"/>
          </a:xfrm>
          <a:prstGeom prst="line">
            <a:avLst/>
          </a:prstGeom>
          <a:ln w="31750"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6012" y="4077072"/>
            <a:ext cx="4371975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32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Кут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00201"/>
            <a:ext cx="8784976" cy="2332856"/>
          </a:xfrm>
        </p:spPr>
        <p:txBody>
          <a:bodyPr/>
          <a:lstStyle/>
          <a:p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фігур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накреслила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точка-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мандрівниця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ru-RU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Із</a:t>
            </a:r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скількох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променів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складається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кожна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фігура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кути 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754" y="3933056"/>
            <a:ext cx="720186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9522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Кут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2" y="1600201"/>
            <a:ext cx="4546848" cy="161277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Кут —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фігура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утворена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двома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променями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мають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спільний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початок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209" t="21946" r="22514" b="8212"/>
          <a:stretch/>
        </p:blipFill>
        <p:spPr>
          <a:xfrm>
            <a:off x="0" y="1499839"/>
            <a:ext cx="3992138" cy="4650058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 flipV="1">
            <a:off x="4283968" y="3429000"/>
            <a:ext cx="2304256" cy="27208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4283968" y="5805264"/>
            <a:ext cx="3384376" cy="3446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уга 11"/>
          <p:cNvSpPr/>
          <p:nvPr/>
        </p:nvSpPr>
        <p:spPr>
          <a:xfrm>
            <a:off x="4716016" y="5019164"/>
            <a:ext cx="1080120" cy="1916832"/>
          </a:xfrm>
          <a:prstGeom prst="arc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213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Результат пошуку зображень за запитом &quot;зошит з математики 1 клас федієнко картинка&quot;"/>
          <p:cNvPicPr>
            <a:picLocks noChangeAspect="1" noChangeArrowheads="1"/>
          </p:cNvPicPr>
          <p:nvPr/>
        </p:nvPicPr>
        <p:blipFill>
          <a:blip r:embed="rId2"/>
          <a:srcRect l="11821" r="13309" b="-1251"/>
          <a:stretch>
            <a:fillRect/>
          </a:stretch>
        </p:blipFill>
        <p:spPr bwMode="auto">
          <a:xfrm>
            <a:off x="1571604" y="1643050"/>
            <a:ext cx="2664373" cy="378621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29256" y="1357298"/>
            <a:ext cx="3175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000" b="1" dirty="0" smtClean="0"/>
              <a:t>Стор . 16</a:t>
            </a:r>
            <a:endParaRPr lang="ru-RU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99425244"/>
              </p:ext>
            </p:extLst>
          </p:nvPr>
        </p:nvGraphicFramePr>
        <p:xfrm>
          <a:off x="179512" y="1340768"/>
          <a:ext cx="878497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2200" y="3433626"/>
            <a:ext cx="28575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93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8376" y="836712"/>
            <a:ext cx="3898776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Полічи </a:t>
            </a:r>
            <a:br>
              <a:rPr lang="uk-UA" dirty="0" smtClean="0"/>
            </a:br>
            <a:r>
              <a:rPr lang="uk-UA" dirty="0" smtClean="0"/>
              <a:t>комах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65" t="5262" r="8065" b="7611"/>
          <a:stretch/>
        </p:blipFill>
        <p:spPr bwMode="auto">
          <a:xfrm>
            <a:off x="4322595" y="188640"/>
            <a:ext cx="4821405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кількість комах?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6021288"/>
            <a:ext cx="61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6664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6216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2320" y="6032299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0432" y="600372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643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143125" y="857250"/>
          <a:ext cx="5286375" cy="421481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1762125"/>
                <a:gridCol w="1762125"/>
                <a:gridCol w="1762125"/>
              </a:tblGrid>
              <a:tr h="1404938"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39" marR="91439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39" marR="91439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39" marR="91439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4938"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39" marR="91439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39" marR="91439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39" marR="91439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4938"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 marL="91439" marR="91439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39" marR="91439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439" marR="91439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2500313" y="1143000"/>
            <a:ext cx="1071562" cy="5715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rot="5400000">
            <a:off x="2001044" y="1642269"/>
            <a:ext cx="1000125" cy="158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286250" y="1071563"/>
            <a:ext cx="1071563" cy="5000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rot="5400000">
            <a:off x="3786981" y="1570832"/>
            <a:ext cx="1000125" cy="158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5929313" y="1000125"/>
            <a:ext cx="1071562" cy="5000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rot="5400000">
            <a:off x="5430044" y="1499394"/>
            <a:ext cx="1000125" cy="158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2571750" y="2428875"/>
            <a:ext cx="1071563" cy="5000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rot="5400000">
            <a:off x="2072481" y="2928144"/>
            <a:ext cx="1000125" cy="158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286250" y="2500313"/>
            <a:ext cx="1071563" cy="50006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3786981" y="2999582"/>
            <a:ext cx="1000125" cy="158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5929313" y="2500313"/>
            <a:ext cx="1071562" cy="5000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rot="5400000">
            <a:off x="5430044" y="2999582"/>
            <a:ext cx="1000125" cy="158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2643188" y="3786188"/>
            <a:ext cx="1071562" cy="5000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rot="5400000">
            <a:off x="2143919" y="4285457"/>
            <a:ext cx="1000125" cy="158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4429125" y="3857625"/>
            <a:ext cx="1071563" cy="5000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 rot="5400000">
            <a:off x="3929856" y="4356894"/>
            <a:ext cx="1000125" cy="158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Рисунок 28" descr="Рисунок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9063" y="5286375"/>
            <a:ext cx="1163637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Рисунок 29" descr="Рисунок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6500" y="5286375"/>
            <a:ext cx="1163638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Рисунок 30" descr="Рисунок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1625" y="5286375"/>
            <a:ext cx="1163638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171613"/>
            <a:ext cx="9144000" cy="665099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Вибери і встав потрібний прапорець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646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0.19688 -0.22037 " pathEditMode="relative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1"/>
          <p:cNvSpPr txBox="1">
            <a:spLocks noChangeArrowheads="1"/>
          </p:cNvSpPr>
          <p:nvPr/>
        </p:nvSpPr>
        <p:spPr bwMode="auto">
          <a:xfrm>
            <a:off x="285750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363" name="TextBox 13"/>
          <p:cNvSpPr txBox="1">
            <a:spLocks noChangeArrowheads="1"/>
          </p:cNvSpPr>
          <p:nvPr/>
        </p:nvSpPr>
        <p:spPr bwMode="auto">
          <a:xfrm>
            <a:off x="1071563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364" name="TextBox 14"/>
          <p:cNvSpPr txBox="1">
            <a:spLocks noChangeArrowheads="1"/>
          </p:cNvSpPr>
          <p:nvPr/>
        </p:nvSpPr>
        <p:spPr bwMode="auto">
          <a:xfrm>
            <a:off x="1857375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3</a:t>
            </a:r>
          </a:p>
        </p:txBody>
      </p:sp>
      <p:sp>
        <p:nvSpPr>
          <p:cNvPr id="15365" name="TextBox 15"/>
          <p:cNvSpPr txBox="1">
            <a:spLocks noChangeArrowheads="1"/>
          </p:cNvSpPr>
          <p:nvPr/>
        </p:nvSpPr>
        <p:spPr bwMode="auto">
          <a:xfrm>
            <a:off x="2571750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4</a:t>
            </a:r>
          </a:p>
        </p:txBody>
      </p:sp>
      <p:sp>
        <p:nvSpPr>
          <p:cNvPr id="15366" name="TextBox 16"/>
          <p:cNvSpPr txBox="1">
            <a:spLocks noChangeArrowheads="1"/>
          </p:cNvSpPr>
          <p:nvPr/>
        </p:nvSpPr>
        <p:spPr bwMode="auto">
          <a:xfrm>
            <a:off x="3357563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5</a:t>
            </a:r>
          </a:p>
        </p:txBody>
      </p:sp>
      <p:sp>
        <p:nvSpPr>
          <p:cNvPr id="15367" name="TextBox 17"/>
          <p:cNvSpPr txBox="1">
            <a:spLocks noChangeArrowheads="1"/>
          </p:cNvSpPr>
          <p:nvPr/>
        </p:nvSpPr>
        <p:spPr bwMode="auto">
          <a:xfrm>
            <a:off x="4143375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6</a:t>
            </a:r>
          </a:p>
        </p:txBody>
      </p:sp>
      <p:sp>
        <p:nvSpPr>
          <p:cNvPr id="15368" name="TextBox 18"/>
          <p:cNvSpPr txBox="1">
            <a:spLocks noChangeArrowheads="1"/>
          </p:cNvSpPr>
          <p:nvPr/>
        </p:nvSpPr>
        <p:spPr bwMode="auto">
          <a:xfrm>
            <a:off x="4929188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7</a:t>
            </a:r>
          </a:p>
        </p:txBody>
      </p:sp>
      <p:sp>
        <p:nvSpPr>
          <p:cNvPr id="15369" name="TextBox 19"/>
          <p:cNvSpPr txBox="1">
            <a:spLocks noChangeArrowheads="1"/>
          </p:cNvSpPr>
          <p:nvPr/>
        </p:nvSpPr>
        <p:spPr bwMode="auto">
          <a:xfrm>
            <a:off x="5715000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8</a:t>
            </a:r>
          </a:p>
        </p:txBody>
      </p:sp>
      <p:sp>
        <p:nvSpPr>
          <p:cNvPr id="15370" name="TextBox 20"/>
          <p:cNvSpPr txBox="1">
            <a:spLocks noChangeArrowheads="1"/>
          </p:cNvSpPr>
          <p:nvPr/>
        </p:nvSpPr>
        <p:spPr bwMode="auto">
          <a:xfrm>
            <a:off x="6500813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9</a:t>
            </a:r>
          </a:p>
        </p:txBody>
      </p:sp>
      <p:sp>
        <p:nvSpPr>
          <p:cNvPr id="15371" name="TextBox 21"/>
          <p:cNvSpPr txBox="1">
            <a:spLocks noChangeArrowheads="1"/>
          </p:cNvSpPr>
          <p:nvPr/>
        </p:nvSpPr>
        <p:spPr bwMode="auto">
          <a:xfrm>
            <a:off x="7358063" y="2428875"/>
            <a:ext cx="1285875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10</a:t>
            </a:r>
          </a:p>
        </p:txBody>
      </p:sp>
      <p:pic>
        <p:nvPicPr>
          <p:cNvPr id="15372" name="Picture 4" descr="17bbf138aa3cf86a3dcc93d0b975cbf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12973" y="3539078"/>
            <a:ext cx="3000374" cy="29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Які цифри ми вже вивчили!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5824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176 L -0.1915 0.04027 C -0.23177 0.0537 -0.29184 0.06088 -0.35417 0.06088 C -0.42552 0.06088 -0.48282 0.0537 -0.52309 0.04027 L -0.71372 -0.017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94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35" t="6509" r="8254" b="8109"/>
          <a:stretch/>
        </p:blipFill>
        <p:spPr bwMode="auto">
          <a:xfrm>
            <a:off x="4282641" y="188640"/>
            <a:ext cx="4830637" cy="645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8376" y="836712"/>
            <a:ext cx="3898776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Полічи </a:t>
            </a:r>
            <a:br>
              <a:rPr lang="uk-UA" dirty="0" smtClean="0"/>
            </a:br>
            <a:r>
              <a:rPr lang="uk-UA" dirty="0" smtClean="0"/>
              <a:t>іграшки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кількість іграшок?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6021288"/>
            <a:ext cx="61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6664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6216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2320" y="6032299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0432" y="600372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55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264" t="6818" r="8049" b="7528"/>
          <a:stretch/>
        </p:blipFill>
        <p:spPr bwMode="auto">
          <a:xfrm>
            <a:off x="4191903" y="188640"/>
            <a:ext cx="4952098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8376" y="836712"/>
            <a:ext cx="3898776" cy="1512168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Полічи </a:t>
            </a:r>
            <a:br>
              <a:rPr lang="uk-UA" dirty="0" smtClean="0"/>
            </a:br>
            <a:r>
              <a:rPr lang="uk-UA" dirty="0" smtClean="0"/>
              <a:t>котиків та мотки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6021288"/>
            <a:ext cx="61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6664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6216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2320" y="6032299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0432" y="600372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63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Маша</a:t>
            </a:r>
            <a:r>
              <a:rPr lang="uk-UA" dirty="0" smtClean="0"/>
              <a:t> вивчає з нами урок 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1880" y="1556792"/>
            <a:ext cx="4432928" cy="434427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1628800"/>
            <a:ext cx="3116376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25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Юра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рибку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упіймав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Гриць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картоплі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накопав,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Тато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із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кринички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Витягнув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водички,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маленька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Юля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Принесла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цибулі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Кропу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петрушки,—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Зварить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мама юшку.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мами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помічників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2526" y="1618109"/>
            <a:ext cx="3333750" cy="3333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268" r="36707"/>
          <a:stretch/>
        </p:blipFill>
        <p:spPr>
          <a:xfrm>
            <a:off x="6490010" y="857250"/>
            <a:ext cx="26539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580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Лічба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. «</a:t>
            </a:r>
            <a:r>
              <a:rPr lang="ru-RU" dirty="0" err="1"/>
              <a:t>Чарівні</a:t>
            </a:r>
            <a:r>
              <a:rPr lang="ru-RU" dirty="0"/>
              <a:t> </a:t>
            </a:r>
            <a:r>
              <a:rPr lang="ru-RU" dirty="0" err="1"/>
              <a:t>фігурки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/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екрані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зявляється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цифра. </a:t>
            </a: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Викладіть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відповідну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кількість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фігурок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парті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0739" b="50000"/>
          <a:stretch/>
        </p:blipFill>
        <p:spPr>
          <a:xfrm>
            <a:off x="1331640" y="2924944"/>
            <a:ext cx="944835" cy="142875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573" r="60854" b="47307"/>
          <a:stretch/>
        </p:blipFill>
        <p:spPr bwMode="auto">
          <a:xfrm>
            <a:off x="2483768" y="2905695"/>
            <a:ext cx="960438" cy="15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458" r="40084" b="49000"/>
          <a:stretch/>
        </p:blipFill>
        <p:spPr bwMode="auto">
          <a:xfrm>
            <a:off x="1076325" y="3284984"/>
            <a:ext cx="1200150" cy="145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363" r="16014" b="49000"/>
          <a:stretch/>
        </p:blipFill>
        <p:spPr bwMode="auto">
          <a:xfrm>
            <a:off x="2051720" y="2895576"/>
            <a:ext cx="1257300" cy="145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1851" b="49000"/>
          <a:stretch/>
        </p:blipFill>
        <p:spPr bwMode="auto">
          <a:xfrm>
            <a:off x="1189058" y="2895576"/>
            <a:ext cx="890588" cy="145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0" r="76189"/>
          <a:stretch/>
        </p:blipFill>
        <p:spPr bwMode="auto">
          <a:xfrm>
            <a:off x="2448519" y="2692852"/>
            <a:ext cx="1168400" cy="142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983" t="8618" r="7869"/>
          <a:stretch/>
        </p:blipFill>
        <p:spPr>
          <a:xfrm>
            <a:off x="5148064" y="3068959"/>
            <a:ext cx="3813654" cy="36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296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Логічне</a:t>
            </a:r>
            <a:r>
              <a:rPr lang="ru-RU" dirty="0"/>
              <a:t> </a:t>
            </a:r>
            <a:r>
              <a:rPr lang="ru-RU" dirty="0" err="1"/>
              <a:t>завдання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00201"/>
            <a:ext cx="5328592" cy="24302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4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4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бабусі</a:t>
            </a:r>
            <a:r>
              <a:rPr lang="ru-RU" sz="4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4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онук</a:t>
            </a:r>
            <a:r>
              <a:rPr lang="ru-RU" sz="4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Микола</a:t>
            </a:r>
            <a:r>
              <a:rPr lang="ru-RU" sz="4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кішка</a:t>
            </a:r>
            <a:r>
              <a:rPr lang="ru-RU" sz="4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Мурка, </a:t>
            </a:r>
            <a:r>
              <a:rPr lang="ru-RU" sz="4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цуценя</a:t>
            </a:r>
            <a:r>
              <a:rPr lang="ru-RU" sz="4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Булька</a:t>
            </a:r>
            <a:r>
              <a:rPr lang="ru-RU" sz="4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4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46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4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онуків</a:t>
            </a:r>
            <a:r>
              <a:rPr lang="ru-RU" sz="4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4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бабусі</a:t>
            </a:r>
            <a:r>
              <a:rPr lang="ru-RU" sz="4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476" t="6847" r="10513" b="6618"/>
          <a:stretch/>
        </p:blipFill>
        <p:spPr>
          <a:xfrm>
            <a:off x="4932040" y="1412776"/>
            <a:ext cx="4137103" cy="47727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539552" y="3645024"/>
            <a:ext cx="1680674" cy="27809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46826" y="4751361"/>
            <a:ext cx="1333247" cy="17386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3948"/>
          <a:stretch/>
        </p:blipFill>
        <p:spPr>
          <a:xfrm>
            <a:off x="3059832" y="4500486"/>
            <a:ext cx="1656184" cy="21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73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ьтат пошуку зображень за запитом &quot;зошит з математики 1 клас федієнко картинка&quot;"/>
          <p:cNvPicPr>
            <a:picLocks noChangeAspect="1" noChangeArrowheads="1"/>
          </p:cNvPicPr>
          <p:nvPr/>
        </p:nvPicPr>
        <p:blipFill>
          <a:blip r:embed="rId2"/>
          <a:srcRect l="9553" r="8294" b="-1"/>
          <a:stretch>
            <a:fillRect/>
          </a:stretch>
        </p:blipFill>
        <p:spPr bwMode="auto">
          <a:xfrm rot="21370969">
            <a:off x="1127478" y="1598067"/>
            <a:ext cx="3071834" cy="39290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57686" y="785794"/>
            <a:ext cx="3693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b="1" dirty="0" smtClean="0"/>
              <a:t>Стор. 10 , № 2</a:t>
            </a:r>
            <a:endParaRPr lang="ru-RU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488</TotalTime>
  <Words>247</Words>
  <Application>Microsoft Office PowerPoint</Application>
  <PresentationFormat>Экран (4:3)</PresentationFormat>
  <Paragraphs>76</Paragraphs>
  <Slides>21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Academic_ID07</vt:lpstr>
      <vt:lpstr>Математика</vt:lpstr>
      <vt:lpstr>Полічи  комах</vt:lpstr>
      <vt:lpstr>Полічи  іграшки</vt:lpstr>
      <vt:lpstr>Полічи  котиків та мотки</vt:lpstr>
      <vt:lpstr>Маша вивчає з нами урок </vt:lpstr>
      <vt:lpstr>Весела лічба</vt:lpstr>
      <vt:lpstr>Лічба предметів. «Чарівні фігурки»</vt:lpstr>
      <vt:lpstr>Логічне завдання</vt:lpstr>
      <vt:lpstr>Слайд 9</vt:lpstr>
      <vt:lpstr>Слайд 10</vt:lpstr>
      <vt:lpstr>Фізкультхвилинка </vt:lpstr>
      <vt:lpstr>Промінь. Кут. Розпізнавання ліній. Написання цифр </vt:lpstr>
      <vt:lpstr>Це промені</vt:lpstr>
      <vt:lpstr>Промінь</vt:lpstr>
      <vt:lpstr>Кут</vt:lpstr>
      <vt:lpstr>Кут</vt:lpstr>
      <vt:lpstr>Слайд 17</vt:lpstr>
      <vt:lpstr>Слайд 18</vt:lpstr>
      <vt:lpstr>РЕФЛЕКСІЯ</vt:lpstr>
      <vt:lpstr>Вибери і встав потрібний прапорець</vt:lpstr>
      <vt:lpstr>Які цифри ми вже вивчили!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Вадим</cp:lastModifiedBy>
  <cp:revision>51</cp:revision>
  <dcterms:created xsi:type="dcterms:W3CDTF">2015-02-01T14:23:41Z</dcterms:created>
  <dcterms:modified xsi:type="dcterms:W3CDTF">2016-09-14T16:26:54Z</dcterms:modified>
</cp:coreProperties>
</file>